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5"/>
  </p:notesMasterIdLst>
  <p:handoutMasterIdLst>
    <p:handoutMasterId r:id="rId16"/>
  </p:handoutMasterIdLst>
  <p:sldIdLst>
    <p:sldId id="742" r:id="rId2"/>
    <p:sldId id="1527" r:id="rId3"/>
    <p:sldId id="1509" r:id="rId4"/>
    <p:sldId id="1526" r:id="rId5"/>
    <p:sldId id="1483" r:id="rId6"/>
    <p:sldId id="1465" r:id="rId7"/>
    <p:sldId id="1466" r:id="rId8"/>
    <p:sldId id="1467" r:id="rId9"/>
    <p:sldId id="1468" r:id="rId10"/>
    <p:sldId id="1469" r:id="rId11"/>
    <p:sldId id="1470" r:id="rId12"/>
    <p:sldId id="1471" r:id="rId13"/>
    <p:sldId id="147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7C67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76" autoAdjust="0"/>
    <p:restoredTop sz="73124" autoAdjust="0"/>
  </p:normalViewPr>
  <p:slideViewPr>
    <p:cSldViewPr snapToGrid="0">
      <p:cViewPr varScale="1">
        <p:scale>
          <a:sx n="85" d="100"/>
          <a:sy n="85" d="100"/>
        </p:scale>
        <p:origin x="882" y="1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 snapToGrid="0">
      <p:cViewPr varScale="1">
        <p:scale>
          <a:sx n="91" d="100"/>
          <a:sy n="91" d="100"/>
        </p:scale>
        <p:origin x="375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59996A5-CDFA-4FEF-B9FA-99C6A274161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6002D5-AFD6-4B64-889C-6089F5AD0B8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E72F5D-C35F-4583-AC44-96057386B1C3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6892E0-9B3D-4A16-A3D7-65F9D5451F9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94A9B6-496B-4302-B6B3-7998B21AA1B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2B022A-1C23-4C6C-B7AA-C008090E5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4060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EEFC5D-34F1-49CC-B075-2C1CB9B5A5B7}" type="datetimeFigureOut">
              <a:rPr lang="en-US" smtClean="0"/>
              <a:t>6/19/2024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CD0238-40BC-4CCE-B51E-62AE5A568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144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365760" indent="-18288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548640" indent="-18288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731520" indent="-18288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914400" indent="-18288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Ch. 11 transitions Revelation into judgment </a:t>
            </a: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God is laying out his case against the villain of the book of Revelation</a:t>
            </a: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You are witnessing the inside view of the anatomy of God’s judgment</a:t>
            </a: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D0238-40BC-4CCE-B51E-62AE5A56875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0962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Same Greek word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Same meaning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 know this is referring to Jesus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Best commentary on Revelation is the Bible itself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John 1:1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 the beginning was the Word, and the Word was with God, and the Word was God. . 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D0238-40BC-4CCE-B51E-62AE5A56875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5740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Questions:  Who is the judge?  Who treads the winepress?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Answer:      The one from whose mouth goes a sharp sword.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Best commentator on Revelation is the Bible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Without knowledge of the N.T., we would have no idea what this verse even means.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Heb 4:12 – Word of God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b="1" i="0" dirty="0">
                <a:solidFill>
                  <a:srgbClr val="00132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For the word of God </a:t>
            </a:r>
            <a:r>
              <a:rPr lang="en-US" b="1" i="1" dirty="0">
                <a:solidFill>
                  <a:srgbClr val="00132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en-US" b="1" i="0" dirty="0">
                <a:solidFill>
                  <a:srgbClr val="00132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quick, and powerful, and sharper than any </a:t>
            </a:r>
            <a:r>
              <a:rPr lang="en-US" b="1" i="0" dirty="0" err="1">
                <a:solidFill>
                  <a:srgbClr val="00132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twoedged</a:t>
            </a:r>
            <a:r>
              <a:rPr lang="en-US" b="1" i="0" dirty="0">
                <a:solidFill>
                  <a:srgbClr val="00132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sword, piercing even to the dividing asunder of soul and spirit, and of the joints and marrow, and </a:t>
            </a:r>
            <a:r>
              <a:rPr lang="en-US" b="1" i="1" dirty="0">
                <a:solidFill>
                  <a:srgbClr val="00132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en-US" b="1" i="0" dirty="0">
                <a:solidFill>
                  <a:srgbClr val="00132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a discerner of the thoughts and intents of the heart.</a:t>
            </a:r>
            <a:br>
              <a:rPr lang="en-US" b="0" i="0" dirty="0">
                <a:solidFill>
                  <a:srgbClr val="001320"/>
                </a:solidFill>
                <a:effectLst/>
                <a:latin typeface="Roboto" panose="02000000000000000000" pitchFamily="2" charset="0"/>
              </a:rPr>
            </a:br>
            <a:endParaRPr lang="en-US" b="0" i="0" dirty="0">
              <a:solidFill>
                <a:srgbClr val="001320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Font typeface="+mj-lt"/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+mj-lt"/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O.T. generally, God judges actions</a:t>
            </a:r>
          </a:p>
          <a:p>
            <a:pPr marL="0" indent="0">
              <a:buFont typeface="+mj-lt"/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N.T. specifically, Jesus judges attitude (heart)</a:t>
            </a:r>
          </a:p>
          <a:p>
            <a:pPr marL="457200" lvl="1" indent="0">
              <a:buFont typeface="Courier New" panose="02070309020205020404" pitchFamily="49" charset="0"/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God’s word is final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Jesus’ confession of us before his Father, or lack thereof, is final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Where your soul is put is final, there is no alternative</a:t>
            </a:r>
          </a:p>
          <a:p>
            <a:pPr marL="0" indent="0">
              <a:buFont typeface="+mj-lt"/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D0238-40BC-4CCE-B51E-62AE5A56875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2418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Interesting metaphor and symbolism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Many war metaphors used throughout the N.T. concerning our dealings with evil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No big surprise that same metaphor is used with God’s dealing with evil, too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False Prophet – Rev 16:13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Unclean spirits like frogs came out from false prophet’s mouth to gather to gather evil army for final battle with God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First introduction to something called the “Lake of Fire”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“Lake of Fire” defined in chapter 20 as Hell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Beast and False Prophet are dealt with – no Satan, not yet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+mj-lt"/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God means what he says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Heaven exists to prove it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The Lake of Fire exists to prove it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D0238-40BC-4CCE-B51E-62AE5A56875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1288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Interesting metaphor and symbolism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Many war metaphors used throughout the N.T. concerning our dealings with evil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No big surprise that same metaphor is used with God’s dealing with evil, too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False Prophet – Rev 16:13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Unclean spirits like frogs came out from false prophet’s mouth to gather to gather evil army for final battle with God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First introduction to something called the “Lake of Fire”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“Lake of Fire” defined in chapter 20 as Hell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Beast and False Prophet are dealt with – no Satan, not yet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“Alive” - April 30, 2023 – Sermon:  “4 Things I Will Know After Death”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Best commentator on Revelation is the Bible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Without knowledge of the N.T., we would have no idea what this verse even means.  </a:t>
            </a:r>
          </a:p>
          <a:p>
            <a:pPr marL="0" indent="0">
              <a:buFont typeface="+mj-lt"/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+mj-lt"/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No 3</a:t>
            </a:r>
            <a:r>
              <a:rPr lang="en-US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option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No tribulation where God will scrub us clean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Murdered saints’ robes washed clean in blood of the Lamb</a:t>
            </a:r>
          </a:p>
          <a:p>
            <a:pPr marL="708660" lvl="1" indent="-342900">
              <a:buFont typeface="Courier New" panose="02070309020205020404" pitchFamily="49" charset="0"/>
              <a:buChar char="o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Blood of Lamb still active, working, relevant in Revelation</a:t>
            </a:r>
          </a:p>
          <a:p>
            <a:pPr marL="0" lvl="0" indent="0">
              <a:buFont typeface="Arial" panose="020B0604020202020204" pitchFamily="34" charset="0"/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D0238-40BC-4CCE-B51E-62AE5A56875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1367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None/>
            </a:pP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Each verse has something interesting in common</a:t>
            </a:r>
          </a:p>
          <a:p>
            <a:pPr marL="274320" marR="0" lvl="0" indent="-27432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Each instance of these 4 points is found in the Forbidden Zone</a:t>
            </a:r>
          </a:p>
          <a:p>
            <a:pPr marL="274320" marR="0" lvl="0" indent="-27432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How are you going to know what Revelation is about if you ignore the Forbidden Zone?</a:t>
            </a:r>
          </a:p>
          <a:p>
            <a:pPr marL="274320" marR="0" lvl="0" indent="-27432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That is where all the answers are</a:t>
            </a:r>
          </a:p>
          <a:p>
            <a:pPr marL="274320" marR="0" lvl="0" indent="-27432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Use Forbidden Zone to prove what Revelation is about</a:t>
            </a: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None/>
            </a:pPr>
            <a:endParaRPr lang="en-US" sz="20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None/>
            </a:pP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Can’t take 1 or 2 verses in isolation</a:t>
            </a:r>
          </a:p>
          <a:p>
            <a:pPr marL="171450" marR="0" lvl="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Otherwise, you will end up contradicting most chapters in Revelation</a:t>
            </a: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None/>
            </a:pPr>
            <a:endParaRPr lang="en-US" sz="20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None/>
            </a:pP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Take all chapters and verses in Revelation together</a:t>
            </a:r>
          </a:p>
          <a:p>
            <a:pPr marL="171450" marR="0" lvl="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Otherwise</a:t>
            </a:r>
          </a:p>
          <a:p>
            <a:pPr marL="914400" marR="0" lvl="1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Isolate and ignore other verses like Pre-M do</a:t>
            </a:r>
          </a:p>
          <a:p>
            <a:pPr marL="914400" marR="0" lvl="1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Fail to determine meaning of Revelation outside of the Forbidden Zone</a:t>
            </a:r>
          </a:p>
          <a:p>
            <a:pPr marL="914400" marR="0" lvl="1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Interpret in such a way that you force one verse or chapter to contradict or fight against another</a:t>
            </a: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None/>
            </a:pPr>
            <a:endParaRPr lang="en-US" sz="20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Yet, a number of members of the Church try to tell the answer to each of these points without ever referring to these chapters.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D0238-40BC-4CCE-B51E-62AE5A56875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1270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None/>
            </a:pPr>
            <a:endParaRPr lang="en-US" sz="20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D0238-40BC-4CCE-B51E-62AE5A56875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17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D0238-40BC-4CCE-B51E-62AE5A56875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4197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D0238-40BC-4CCE-B51E-62AE5A56875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6840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C00000"/>
                </a:solidFill>
              </a:rPr>
              <a:t>“Bride” is preferable to “wife”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b="1" dirty="0">
                <a:solidFill>
                  <a:srgbClr val="C00000"/>
                </a:solidFill>
              </a:rPr>
              <a:t>Wife implies Jesus’ has already returned and collected his saints</a:t>
            </a:r>
          </a:p>
          <a:p>
            <a:endParaRPr lang="en-US" b="1" dirty="0">
              <a:solidFill>
                <a:srgbClr val="C00000"/>
              </a:solidFill>
            </a:endParaRPr>
          </a:p>
          <a:p>
            <a:r>
              <a:rPr lang="en-US" b="1" dirty="0">
                <a:solidFill>
                  <a:srgbClr val="C00000"/>
                </a:solidFill>
              </a:rPr>
              <a:t>Matt 22:1-14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C00000"/>
                </a:solidFill>
              </a:rPr>
              <a:t>“Parable of the wedding banquet”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C00000"/>
                </a:solidFill>
              </a:rPr>
              <a:t>Kingdom of heaven is like a king who prepared a wedding banquet for his son</a:t>
            </a:r>
          </a:p>
          <a:p>
            <a:endParaRPr lang="en-US" b="1" dirty="0">
              <a:solidFill>
                <a:srgbClr val="C00000"/>
              </a:solidFill>
            </a:endParaRPr>
          </a:p>
          <a:p>
            <a:r>
              <a:rPr lang="en-US" b="1" dirty="0">
                <a:solidFill>
                  <a:srgbClr val="C00000"/>
                </a:solidFill>
              </a:rPr>
              <a:t>Ephesians 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C00000"/>
                </a:solidFill>
              </a:rPr>
              <a:t>Compares marriage to Christ and his church</a:t>
            </a:r>
          </a:p>
          <a:p>
            <a:endParaRPr lang="en-US" b="1" dirty="0">
              <a:solidFill>
                <a:srgbClr val="C00000"/>
              </a:solidFill>
            </a:endParaRPr>
          </a:p>
          <a:p>
            <a:r>
              <a:rPr lang="en-US" b="1" dirty="0">
                <a:solidFill>
                  <a:srgbClr val="C00000"/>
                </a:solidFill>
              </a:rPr>
              <a:t>Revelation 19:7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C00000"/>
                </a:solidFill>
              </a:rPr>
              <a:t>Saints are the bride of the lamb</a:t>
            </a:r>
          </a:p>
          <a:p>
            <a:endParaRPr lang="en-US" b="1" dirty="0">
              <a:solidFill>
                <a:srgbClr val="C00000"/>
              </a:solidFill>
            </a:endParaRPr>
          </a:p>
          <a:p>
            <a:r>
              <a:rPr lang="en-US" b="1" dirty="0">
                <a:solidFill>
                  <a:srgbClr val="C00000"/>
                </a:solidFill>
              </a:rPr>
              <a:t>Who is the Lamb’s bride?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C00000"/>
                </a:solidFill>
              </a:rPr>
              <a:t>Saints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C00000"/>
                </a:solidFill>
              </a:rPr>
              <a:t>We will discuss Revelation 21:9 when we get to chapter 21</a:t>
            </a:r>
          </a:p>
          <a:p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D0238-40BC-4CCE-B51E-62AE5A56875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835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Righteous because saints walk in the light . . .</a:t>
            </a:r>
          </a:p>
          <a:p>
            <a:endParaRPr lang="en-US" b="1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Rev 14:13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[13] And I heard a voice from heaven saying unto me, Write, Blessed are the dead which die in the Lord from henceforth: Yea, saith the Spirit, that they may rest from their labors; and </a:t>
            </a: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their works do follow them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D0238-40BC-4CCE-B51E-62AE5A56875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4425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00100" lvl="1" indent="-342900">
              <a:buFont typeface="Courier New" panose="02070309020205020404" pitchFamily="49" charset="0"/>
              <a:buChar char="o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Font typeface="Courier New" panose="02070309020205020404" pitchFamily="49" charset="0"/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Wedding analogy</a:t>
            </a:r>
          </a:p>
          <a:p>
            <a:pPr marL="274320" lvl="0" indent="-274320">
              <a:buFont typeface="+mj-lt"/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Our souls are intentionally put where they belong – whether paradise or torment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 cannot change locations on our own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No one can kidnap from one location to the other location</a:t>
            </a:r>
          </a:p>
          <a:p>
            <a:pPr marL="274320" lvl="0" indent="-274320">
              <a:buFont typeface="+mj-lt"/>
              <a:buAutoNum type="arabicPeriod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320" lvl="0" indent="-274320">
              <a:buFont typeface="+mj-lt"/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 are not forced to attend this wedding – we intentionally prepare ourselves for this event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“Walking in the light . . .”</a:t>
            </a:r>
          </a:p>
          <a:p>
            <a:pPr marL="274320" lvl="0" indent="-274320">
              <a:buFont typeface="+mj-lt"/>
              <a:buAutoNum type="arabicPeriod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320" lvl="0" indent="-274320">
              <a:buFont typeface="+mj-lt"/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This marriage supper does not start until the bridegroom is arrives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coming of Jesus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The “bride” (church) is to be ready at all times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Preview of coming attractions . . 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D0238-40BC-4CCE-B51E-62AE5A56875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5965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John fell before a Heavenly being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Not God, Not the Lamb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 spiritual being in Heaven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Matt 4:10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“You shall worship the Lord your God, and Him only shall you serve.”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If we are NOT to bow down to or worship spiritual beings except God and the Lamb, what is an implication of this verse?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Do not pray to spiritual beings besides God and the Lamb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 are not to worship nor pray to Saints from the O.T. and N.T. who are in paradise, now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That includes Mary, the mother of Jesus</a:t>
            </a:r>
          </a:p>
          <a:p>
            <a:pPr marL="708660" lvl="1" indent="-342900">
              <a:buFont typeface="Courier New" panose="02070309020205020404" pitchFamily="49" charset="0"/>
              <a:buChar char="o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No example in N.T. of Mary being prayed to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CD0238-40BC-4CCE-B51E-62AE5A56875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638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4D2B3F6-9AFC-B3FF-7799-771477BEC9A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AB93A-AEF6-4B2B-8015-AB1375F19F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043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901A4708-DBBA-FE6A-8E68-24273EAFAC9C}"/>
              </a:ext>
            </a:extLst>
          </p:cNvPr>
          <p:cNvGrpSpPr/>
          <p:nvPr userDrawn="1"/>
        </p:nvGrpSpPr>
        <p:grpSpPr>
          <a:xfrm>
            <a:off x="-9843" y="-2015"/>
            <a:ext cx="12204192" cy="554512"/>
            <a:chOff x="-8349" y="950081"/>
            <a:chExt cx="9147932" cy="554512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AF526929-6854-E04D-B942-9CE909740EF5}"/>
                </a:ext>
              </a:extLst>
            </p:cNvPr>
            <p:cNvSpPr/>
            <p:nvPr/>
          </p:nvSpPr>
          <p:spPr>
            <a:xfrm>
              <a:off x="4351" y="1295966"/>
              <a:ext cx="9107424" cy="20862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B1E558B4-43DB-018E-07F8-8FA7025F3366}"/>
                </a:ext>
              </a:extLst>
            </p:cNvPr>
            <p:cNvGrpSpPr/>
            <p:nvPr/>
          </p:nvGrpSpPr>
          <p:grpSpPr>
            <a:xfrm>
              <a:off x="-8349" y="950081"/>
              <a:ext cx="9147932" cy="466344"/>
              <a:chOff x="-8349" y="950081"/>
              <a:chExt cx="9147932" cy="466344"/>
            </a:xfrm>
          </p:grpSpPr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C9F1F074-9D26-5C38-4FC3-AADA779161E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" r="-99635"/>
              <a:stretch/>
            </p:blipFill>
            <p:spPr>
              <a:xfrm>
                <a:off x="-8349" y="950081"/>
                <a:ext cx="9144000" cy="466344"/>
              </a:xfrm>
              <a:prstGeom prst="rect">
                <a:avLst/>
              </a:prstGeom>
            </p:spPr>
          </p:pic>
          <p:pic>
            <p:nvPicPr>
              <p:cNvPr id="16" name="Picture 15">
                <a:extLst>
                  <a:ext uri="{FF2B5EF4-FFF2-40B4-BE49-F238E27FC236}">
                    <a16:creationId xmlns:a16="http://schemas.microsoft.com/office/drawing/2014/main" id="{ADEB90B8-7871-4A7B-7B64-9AA1A1BBEEE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" r="-99635"/>
              <a:stretch/>
            </p:blipFill>
            <p:spPr>
              <a:xfrm flipH="1">
                <a:off x="-4417" y="950081"/>
                <a:ext cx="9144000" cy="466344"/>
              </a:xfrm>
              <a:prstGeom prst="rect">
                <a:avLst/>
              </a:prstGeom>
            </p:spPr>
          </p:pic>
        </p:grp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1878111-CF49-61F5-E5CE-4EA8E28BB2BF}"/>
              </a:ext>
            </a:extLst>
          </p:cNvPr>
          <p:cNvGrpSpPr/>
          <p:nvPr userDrawn="1"/>
        </p:nvGrpSpPr>
        <p:grpSpPr>
          <a:xfrm>
            <a:off x="0" y="6766560"/>
            <a:ext cx="12204192" cy="91440"/>
            <a:chOff x="-8349" y="950081"/>
            <a:chExt cx="9147932" cy="466344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DB52C3AE-6B4E-705A-7170-E13DB716B14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" r="-99635"/>
            <a:stretch/>
          </p:blipFill>
          <p:spPr>
            <a:xfrm>
              <a:off x="-8349" y="950081"/>
              <a:ext cx="9144000" cy="466344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645ACB53-BDE7-A145-7016-DF5FEE6BEE6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" r="-99635"/>
            <a:stretch/>
          </p:blipFill>
          <p:spPr>
            <a:xfrm flipH="1">
              <a:off x="-4417" y="950081"/>
              <a:ext cx="9144000" cy="466344"/>
            </a:xfrm>
            <a:prstGeom prst="rect">
              <a:avLst/>
            </a:prstGeom>
          </p:spPr>
        </p:pic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E534499-3A2D-6704-D2A4-0A4F553904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27229" y="57640"/>
            <a:ext cx="7411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0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74AB93A-AEF6-4B2B-8015-AB1375F19F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486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31F5799-96BB-21FA-4D47-7FF8BFB18812}"/>
              </a:ext>
            </a:extLst>
          </p:cNvPr>
          <p:cNvSpPr/>
          <p:nvPr/>
        </p:nvSpPr>
        <p:spPr>
          <a:xfrm>
            <a:off x="0" y="-11631"/>
            <a:ext cx="12191999" cy="6869635"/>
          </a:xfrm>
          <a:prstGeom prst="rect">
            <a:avLst/>
          </a:prstGeom>
          <a:solidFill>
            <a:schemeClr val="tx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FDC7CB-12A8-EA2D-B288-987E36D9BDC3}"/>
              </a:ext>
            </a:extLst>
          </p:cNvPr>
          <p:cNvSpPr/>
          <p:nvPr/>
        </p:nvSpPr>
        <p:spPr>
          <a:xfrm>
            <a:off x="1521244" y="4938514"/>
            <a:ext cx="9144000" cy="116593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B0AF345-4967-358C-7A07-93E266BDF56F}"/>
              </a:ext>
            </a:extLst>
          </p:cNvPr>
          <p:cNvSpPr/>
          <p:nvPr/>
        </p:nvSpPr>
        <p:spPr>
          <a:xfrm>
            <a:off x="1525780" y="6057249"/>
            <a:ext cx="9144000" cy="77041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345456-0867-01EA-B155-147DCCE439B6}"/>
              </a:ext>
            </a:extLst>
          </p:cNvPr>
          <p:cNvSpPr/>
          <p:nvPr/>
        </p:nvSpPr>
        <p:spPr>
          <a:xfrm>
            <a:off x="1526756" y="4180114"/>
            <a:ext cx="9144000" cy="77041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D1D6AFD-0381-DF39-10C0-77C5EAC1A3EA}"/>
              </a:ext>
            </a:extLst>
          </p:cNvPr>
          <p:cNvSpPr/>
          <p:nvPr/>
        </p:nvSpPr>
        <p:spPr>
          <a:xfrm>
            <a:off x="1527682" y="1674707"/>
            <a:ext cx="9144000" cy="11659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5321F7-14E8-DE97-E0F7-C1746CD8BE36}"/>
              </a:ext>
            </a:extLst>
          </p:cNvPr>
          <p:cNvSpPr/>
          <p:nvPr/>
        </p:nvSpPr>
        <p:spPr>
          <a:xfrm>
            <a:off x="1521506" y="454169"/>
            <a:ext cx="9144000" cy="122053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EEF4885-DA35-C3AB-6748-EF48BAE5A413}"/>
              </a:ext>
            </a:extLst>
          </p:cNvPr>
          <p:cNvSpPr/>
          <p:nvPr/>
        </p:nvSpPr>
        <p:spPr>
          <a:xfrm>
            <a:off x="1526756" y="2773345"/>
            <a:ext cx="9144000" cy="140676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85CD31A-78CA-A652-B19F-2F27FA46A263}"/>
              </a:ext>
            </a:extLst>
          </p:cNvPr>
          <p:cNvSpPr txBox="1"/>
          <p:nvPr/>
        </p:nvSpPr>
        <p:spPr>
          <a:xfrm>
            <a:off x="1537730" y="520083"/>
            <a:ext cx="9112930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Rev 1-3:      Introduction to Revelation and victims</a:t>
            </a:r>
          </a:p>
          <a:p>
            <a:pPr algn="just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Rev 4-5:      Introduction to enforcer and judge</a:t>
            </a:r>
          </a:p>
          <a:p>
            <a:pPr algn="just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Rev 6:         Opening statement what happened, will happen</a:t>
            </a:r>
          </a:p>
          <a:p>
            <a:pPr algn="just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Rev 7:         God identifies his people so they don’t get hurt</a:t>
            </a:r>
          </a:p>
          <a:p>
            <a:pPr algn="just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Rev 8-9:      Villain given opportunities to repent;  refuses</a:t>
            </a:r>
          </a:p>
          <a:p>
            <a:pPr algn="just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Rev 10:       God’s patience ends;  God has had enough</a:t>
            </a:r>
          </a:p>
          <a:p>
            <a:pPr algn="just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Rev 11-13:  History of behavior of evil</a:t>
            </a:r>
          </a:p>
          <a:p>
            <a:pPr marL="1097280" lvl="2" indent="-182880" algn="just"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11:  Evil’s historical behavior</a:t>
            </a:r>
          </a:p>
          <a:p>
            <a:pPr marL="1097280" lvl="2" indent="-182880" algn="just"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12:  How Evil began; why it continues today; suffer</a:t>
            </a:r>
          </a:p>
          <a:p>
            <a:pPr marL="1097280" lvl="2" indent="-182880" algn="just"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13:  Villain’s behavior in Revelation</a:t>
            </a:r>
          </a:p>
          <a:p>
            <a:pPr algn="just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Rev 14:       Final warning before reaping harvest</a:t>
            </a:r>
          </a:p>
          <a:p>
            <a:pPr algn="just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Rev 15:       Heaven rejoices at God’s pronouncement</a:t>
            </a:r>
          </a:p>
          <a:p>
            <a:pPr algn="just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Rev 16:       Final judgment and disposition of villain</a:t>
            </a:r>
          </a:p>
          <a:p>
            <a:pPr algn="just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Rev 17:       Positive ID of villain + accomplices</a:t>
            </a:r>
          </a:p>
          <a:p>
            <a:pPr algn="just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Rev 18:       Accomplices’ reaction to judgement of villain</a:t>
            </a:r>
          </a:p>
          <a:p>
            <a:pPr algn="just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Rev 19:       Final details of judgment</a:t>
            </a:r>
          </a:p>
          <a:p>
            <a:pPr algn="just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Rev 20-22:  Faithful’s future on earth and in afterlife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E86D68D-8D7A-CBEA-6B3C-A5EEA2505E71}"/>
              </a:ext>
            </a:extLst>
          </p:cNvPr>
          <p:cNvGrpSpPr/>
          <p:nvPr/>
        </p:nvGrpSpPr>
        <p:grpSpPr>
          <a:xfrm>
            <a:off x="0" y="-2015"/>
            <a:ext cx="12192000" cy="554512"/>
            <a:chOff x="-8349" y="950081"/>
            <a:chExt cx="9147932" cy="554512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536494F-7A4E-4DAA-430B-DA9FFD5F328D}"/>
                </a:ext>
              </a:extLst>
            </p:cNvPr>
            <p:cNvSpPr/>
            <p:nvPr/>
          </p:nvSpPr>
          <p:spPr>
            <a:xfrm>
              <a:off x="4351" y="1295966"/>
              <a:ext cx="9107424" cy="208627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E799BCF2-8189-61DA-3B35-21CBC13F4E9D}"/>
                </a:ext>
              </a:extLst>
            </p:cNvPr>
            <p:cNvGrpSpPr/>
            <p:nvPr/>
          </p:nvGrpSpPr>
          <p:grpSpPr>
            <a:xfrm>
              <a:off x="-8349" y="950081"/>
              <a:ext cx="9147932" cy="466344"/>
              <a:chOff x="-8349" y="950081"/>
              <a:chExt cx="9147932" cy="466344"/>
            </a:xfrm>
          </p:grpSpPr>
          <p:pic>
            <p:nvPicPr>
              <p:cNvPr id="11" name="Picture 10">
                <a:extLst>
                  <a:ext uri="{FF2B5EF4-FFF2-40B4-BE49-F238E27FC236}">
                    <a16:creationId xmlns:a16="http://schemas.microsoft.com/office/drawing/2014/main" id="{E529095C-D8E8-C9C4-40C2-CC8739587B7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" r="-99635"/>
              <a:stretch/>
            </p:blipFill>
            <p:spPr>
              <a:xfrm>
                <a:off x="-8349" y="950081"/>
                <a:ext cx="9144000" cy="466344"/>
              </a:xfrm>
              <a:prstGeom prst="rect">
                <a:avLst/>
              </a:prstGeom>
            </p:spPr>
          </p:pic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1D6A9F25-841E-9F96-8BC3-BADD235D605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" r="-99635"/>
              <a:stretch/>
            </p:blipFill>
            <p:spPr>
              <a:xfrm flipH="1">
                <a:off x="-4417" y="950081"/>
                <a:ext cx="9144000" cy="466344"/>
              </a:xfrm>
              <a:prstGeom prst="rect">
                <a:avLst/>
              </a:prstGeom>
            </p:spPr>
          </p:pic>
        </p:grp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F2910A11-A0AE-A37C-735D-BE1A0642B6D5}"/>
              </a:ext>
            </a:extLst>
          </p:cNvPr>
          <p:cNvSpPr txBox="1">
            <a:spLocks/>
          </p:cNvSpPr>
          <p:nvPr/>
        </p:nvSpPr>
        <p:spPr>
          <a:xfrm>
            <a:off x="1524000" y="0"/>
            <a:ext cx="9144000" cy="5316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2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Outline</a:t>
            </a:r>
          </a:p>
        </p:txBody>
      </p:sp>
    </p:spTree>
    <p:extLst>
      <p:ext uri="{BB962C8B-B14F-4D97-AF65-F5344CB8AC3E}">
        <p14:creationId xmlns:p14="http://schemas.microsoft.com/office/powerpoint/2010/main" val="2230222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93181CE-6E07-4306-BC7C-840A3BE4E5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AB93A-AEF6-4B2B-8015-AB1375F19FC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A9C51B7-5DD5-F200-2A7F-E536DEDCF28E}"/>
              </a:ext>
            </a:extLst>
          </p:cNvPr>
          <p:cNvSpPr txBox="1">
            <a:spLocks/>
          </p:cNvSpPr>
          <p:nvPr/>
        </p:nvSpPr>
        <p:spPr>
          <a:xfrm>
            <a:off x="-44590" y="0"/>
            <a:ext cx="12198946" cy="5316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2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19:13</a:t>
            </a:r>
          </a:p>
          <a:p>
            <a:pPr algn="ctr"/>
            <a:endParaRPr lang="en-US" altLang="en-US" sz="3200" b="1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FC580A-944F-9EEC-DF1B-C09102FB5050}"/>
              </a:ext>
            </a:extLst>
          </p:cNvPr>
          <p:cNvSpPr txBox="1"/>
          <p:nvPr/>
        </p:nvSpPr>
        <p:spPr>
          <a:xfrm>
            <a:off x="-17912" y="618434"/>
            <a:ext cx="12198946" cy="95410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800" b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And he was clothed with a vesture dipped in blood: and his name is called The </a:t>
            </a:r>
            <a:r>
              <a:rPr lang="en-US" sz="2800" b="1" i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Word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of God.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7A7B98-B905-68D5-3729-6181D7CB13EE}"/>
              </a:ext>
            </a:extLst>
          </p:cNvPr>
          <p:cNvSpPr txBox="1"/>
          <p:nvPr/>
        </p:nvSpPr>
        <p:spPr>
          <a:xfrm>
            <a:off x="1482883" y="3070097"/>
            <a:ext cx="91440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“Logos” - John 1:1</a:t>
            </a:r>
          </a:p>
          <a:p>
            <a:pPr marL="1371600" lvl="2" indent="-457200">
              <a:buFont typeface="Wingdings" panose="05000000000000000000" pitchFamily="2" charset="2"/>
              <a:buChar char="Ø"/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2" indent="-457200">
              <a:buFont typeface="Wingdings" panose="05000000000000000000" pitchFamily="2" charset="2"/>
              <a:buChar char="Ø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“Word, statement, speech, divine utterance”</a:t>
            </a:r>
          </a:p>
        </p:txBody>
      </p:sp>
    </p:spTree>
    <p:extLst>
      <p:ext uri="{BB962C8B-B14F-4D97-AF65-F5344CB8AC3E}">
        <p14:creationId xmlns:p14="http://schemas.microsoft.com/office/powerpoint/2010/main" val="68784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93181CE-6E07-4306-BC7C-840A3BE4E5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AB93A-AEF6-4B2B-8015-AB1375F19FC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A9C51B7-5DD5-F200-2A7F-E536DEDCF28E}"/>
              </a:ext>
            </a:extLst>
          </p:cNvPr>
          <p:cNvSpPr txBox="1">
            <a:spLocks/>
          </p:cNvSpPr>
          <p:nvPr/>
        </p:nvSpPr>
        <p:spPr>
          <a:xfrm>
            <a:off x="-44590" y="0"/>
            <a:ext cx="12198946" cy="5316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2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19:15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FDED19-A0F5-EC0B-AEB2-CA6035E3EA47}"/>
              </a:ext>
            </a:extLst>
          </p:cNvPr>
          <p:cNvSpPr txBox="1"/>
          <p:nvPr/>
        </p:nvSpPr>
        <p:spPr>
          <a:xfrm>
            <a:off x="-6946" y="621036"/>
            <a:ext cx="12198946" cy="138499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800" b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And out of his </a:t>
            </a:r>
            <a:r>
              <a:rPr lang="en-US" sz="2800" b="1" i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mouth goes a sharp sword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, that with it he should </a:t>
            </a:r>
            <a:r>
              <a:rPr lang="en-US" sz="2800" b="1" i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smite the nations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: and he shall </a:t>
            </a:r>
            <a:r>
              <a:rPr lang="en-US" sz="2800" b="1" i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rule them with a rod of iron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: and he treads the winepress of the fierceness and wrath of Almighty God.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CFAD3C-7BF8-54E0-D1AF-79259D4F4996}"/>
              </a:ext>
            </a:extLst>
          </p:cNvPr>
          <p:cNvSpPr txBox="1"/>
          <p:nvPr/>
        </p:nvSpPr>
        <p:spPr>
          <a:xfrm>
            <a:off x="1482883" y="2618655"/>
            <a:ext cx="914400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“sharp sword”</a:t>
            </a:r>
            <a:endParaRPr lang="en-US" sz="2800" b="1" u="sng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Heb. 4:12</a:t>
            </a:r>
          </a:p>
          <a:p>
            <a:pPr lvl="1" algn="just"/>
            <a:r>
              <a:rPr lang="en-US" sz="2800" b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0013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the word of God is quick, and powerful, and sharper than any two-edged sword, piercing even to the dividing asunder of soul and spirit, and of the joints and marrow, and is a </a:t>
            </a:r>
            <a:r>
              <a:rPr lang="en-US" sz="2800" b="1" i="1" u="sng" dirty="0">
                <a:solidFill>
                  <a:srgbClr val="0013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discerner of the thoughts and intents of the heart.</a:t>
            </a:r>
            <a:endParaRPr lang="en-US" sz="2800" b="1" i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591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93181CE-6E07-4306-BC7C-840A3BE4E5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AB93A-AEF6-4B2B-8015-AB1375F19FCF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A9C51B7-5DD5-F200-2A7F-E536DEDCF28E}"/>
              </a:ext>
            </a:extLst>
          </p:cNvPr>
          <p:cNvSpPr txBox="1">
            <a:spLocks/>
          </p:cNvSpPr>
          <p:nvPr/>
        </p:nvSpPr>
        <p:spPr>
          <a:xfrm>
            <a:off x="-44590" y="0"/>
            <a:ext cx="12198946" cy="5316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2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19:20-21</a:t>
            </a:r>
          </a:p>
          <a:p>
            <a:pPr algn="ctr"/>
            <a:endParaRPr lang="en-US" altLang="en-US" sz="3200" b="1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27AAA2-A0A1-E793-B8E2-963130DE5DB5}"/>
              </a:ext>
            </a:extLst>
          </p:cNvPr>
          <p:cNvSpPr txBox="1"/>
          <p:nvPr/>
        </p:nvSpPr>
        <p:spPr>
          <a:xfrm>
            <a:off x="-17912" y="615976"/>
            <a:ext cx="12198946" cy="310854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800" b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And the </a:t>
            </a:r>
            <a:r>
              <a:rPr lang="en-US" sz="2800" b="1" i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beast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was taken, and with him the </a:t>
            </a:r>
            <a:r>
              <a:rPr lang="en-US" sz="2800" b="1" i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false prophet</a:t>
            </a:r>
            <a:r>
              <a:rPr lang="en-US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that wrought miracles before him, with which he deceived them that had received the mark of the beast, and them that worshipped his image. These both were cast </a:t>
            </a:r>
            <a:r>
              <a:rPr lang="en-US" sz="2800" b="1" i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alive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into a </a:t>
            </a:r>
            <a:r>
              <a:rPr lang="en-US" sz="2800" b="1" i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lake of fire</a:t>
            </a:r>
            <a:r>
              <a:rPr lang="en-US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burning with brimstone.</a:t>
            </a:r>
          </a:p>
          <a:p>
            <a:pPr algn="just"/>
            <a:r>
              <a:rPr lang="en-US" sz="2800" b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And the remnant were </a:t>
            </a:r>
            <a:r>
              <a:rPr lang="en-US" sz="2800" b="1" i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slain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with the </a:t>
            </a:r>
            <a:r>
              <a:rPr lang="en-US" sz="2800" b="1" i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sword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of him that sat upon the horse, which sword proceeded out of his mouth: and all the fowls were filled with their flesh.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D01322-8B2F-78C1-8508-7FC61F892A89}"/>
              </a:ext>
            </a:extLst>
          </p:cNvPr>
          <p:cNvSpPr txBox="1"/>
          <p:nvPr/>
        </p:nvSpPr>
        <p:spPr>
          <a:xfrm>
            <a:off x="2318035" y="4646421"/>
            <a:ext cx="747369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God means what he says</a:t>
            </a:r>
          </a:p>
          <a:p>
            <a:pPr marL="514350" indent="-514350">
              <a:buFont typeface="+mj-lt"/>
              <a:buAutoNum type="arabicPeriod"/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Those in the Lake of Fire are “alive”</a:t>
            </a:r>
          </a:p>
        </p:txBody>
      </p:sp>
    </p:spTree>
    <p:extLst>
      <p:ext uri="{BB962C8B-B14F-4D97-AF65-F5344CB8AC3E}">
        <p14:creationId xmlns:p14="http://schemas.microsoft.com/office/powerpoint/2010/main" val="3452347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93181CE-6E07-4306-BC7C-840A3BE4E5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AB93A-AEF6-4B2B-8015-AB1375F19FCF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A9C51B7-5DD5-F200-2A7F-E536DEDCF28E}"/>
              </a:ext>
            </a:extLst>
          </p:cNvPr>
          <p:cNvSpPr txBox="1">
            <a:spLocks/>
          </p:cNvSpPr>
          <p:nvPr/>
        </p:nvSpPr>
        <p:spPr>
          <a:xfrm>
            <a:off x="-44590" y="0"/>
            <a:ext cx="12198946" cy="5316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2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Revelation:  Afterlife Facts</a:t>
            </a:r>
          </a:p>
          <a:p>
            <a:pPr algn="ctr"/>
            <a:endParaRPr lang="en-US" altLang="en-US" sz="3200" b="1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259DBC-A72C-13F3-66E8-EB7809FAAAAE}"/>
              </a:ext>
            </a:extLst>
          </p:cNvPr>
          <p:cNvSpPr txBox="1"/>
          <p:nvPr/>
        </p:nvSpPr>
        <p:spPr>
          <a:xfrm>
            <a:off x="779122" y="648851"/>
            <a:ext cx="1055152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Revelation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Samuel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Rich Man and Lazarus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 am conscious after my soul separates from my body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 will . . . </a:t>
            </a:r>
          </a:p>
          <a:p>
            <a:pPr marL="1371600" lvl="2" indent="-457200">
              <a:buFont typeface="Wingdings" panose="05000000000000000000" pitchFamily="2" charset="2"/>
              <a:buChar char="ü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Know where I am </a:t>
            </a:r>
          </a:p>
          <a:p>
            <a:pPr marL="1371600" lvl="2" indent="-457200">
              <a:buFont typeface="Wingdings" panose="05000000000000000000" pitchFamily="2" charset="2"/>
              <a:buChar char="ü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Know why I am there</a:t>
            </a:r>
          </a:p>
          <a:p>
            <a:pPr marL="1371600" lvl="2" indent="-457200">
              <a:buFont typeface="Wingdings" panose="05000000000000000000" pitchFamily="2" charset="2"/>
              <a:buChar char="ü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Recognize others</a:t>
            </a:r>
          </a:p>
          <a:p>
            <a:pPr marL="1371600" lvl="2" indent="-457200">
              <a:buFont typeface="Wingdings" panose="05000000000000000000" pitchFamily="2" charset="2"/>
              <a:buChar char="ü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Remember my life back on earth</a:t>
            </a:r>
          </a:p>
          <a:p>
            <a:pPr marL="1828800" lvl="3" indent="-457200">
              <a:buFont typeface="Wingdings" panose="05000000000000000000" pitchFamily="2" charset="2"/>
              <a:buChar char="Ø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Saints wanted their blood avenged</a:t>
            </a:r>
          </a:p>
          <a:p>
            <a:pPr marL="1371600" lvl="2" indent="-457200">
              <a:buFont typeface="Wingdings" panose="05000000000000000000" pitchFamily="2" charset="2"/>
              <a:buChar char="ü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Recognize God</a:t>
            </a:r>
          </a:p>
          <a:p>
            <a:pPr marL="1371600" lvl="2" indent="-457200">
              <a:buFont typeface="Wingdings" panose="05000000000000000000" pitchFamily="2" charset="2"/>
              <a:buChar char="ü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Know torment is torment -or- paradise is paradise</a:t>
            </a:r>
          </a:p>
          <a:p>
            <a:pPr marL="1828800" lvl="3" indent="-457200">
              <a:buFont typeface="Wingdings" panose="05000000000000000000" pitchFamily="2" charset="2"/>
              <a:buChar char="Ø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Bible &amp; Revelation give us no 3</a:t>
            </a:r>
            <a:r>
              <a:rPr lang="en-US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option</a:t>
            </a:r>
          </a:p>
        </p:txBody>
      </p:sp>
    </p:spTree>
    <p:extLst>
      <p:ext uri="{BB962C8B-B14F-4D97-AF65-F5344CB8AC3E}">
        <p14:creationId xmlns:p14="http://schemas.microsoft.com/office/powerpoint/2010/main" val="1026432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7765D5D-77EE-DE1B-B937-99DB63341E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AB93A-AEF6-4B2B-8015-AB1375F19FC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5" name="Title 1">
            <a:extLst>
              <a:ext uri="{FF2B5EF4-FFF2-40B4-BE49-F238E27FC236}">
                <a16:creationId xmlns:a16="http://schemas.microsoft.com/office/drawing/2014/main" id="{09E72E6D-02EA-F9D7-7067-CD3707BD2CDC}"/>
              </a:ext>
            </a:extLst>
          </p:cNvPr>
          <p:cNvSpPr txBox="1">
            <a:spLocks/>
          </p:cNvSpPr>
          <p:nvPr/>
        </p:nvSpPr>
        <p:spPr>
          <a:xfrm>
            <a:off x="-44590" y="0"/>
            <a:ext cx="12198946" cy="5316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2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Facts</a:t>
            </a:r>
          </a:p>
          <a:p>
            <a:pPr algn="ctr"/>
            <a:endParaRPr lang="en-US" altLang="en-US" sz="3200" b="1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CCB58524-F0F8-C989-4907-E554C3681D3F}"/>
              </a:ext>
            </a:extLst>
          </p:cNvPr>
          <p:cNvGrpSpPr/>
          <p:nvPr/>
        </p:nvGrpSpPr>
        <p:grpSpPr>
          <a:xfrm>
            <a:off x="2545290" y="1028600"/>
            <a:ext cx="3065283" cy="1859782"/>
            <a:chOff x="-3099354" y="3381600"/>
            <a:chExt cx="3065283" cy="1859782"/>
          </a:xfrm>
          <a:solidFill>
            <a:schemeClr val="bg1">
              <a:lumMod val="95000"/>
            </a:schemeClr>
          </a:solidFill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AEA9B18-28DC-06D6-CCE5-948AD2A038EF}"/>
                </a:ext>
              </a:extLst>
            </p:cNvPr>
            <p:cNvSpPr txBox="1"/>
            <p:nvPr/>
          </p:nvSpPr>
          <p:spPr>
            <a:xfrm>
              <a:off x="-2719114" y="3381600"/>
              <a:ext cx="2304803" cy="76944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2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Villain guilty of</a:t>
              </a:r>
            </a:p>
            <a:p>
              <a:pPr algn="ctr"/>
              <a:r>
                <a:rPr lang="en-US" sz="22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saints’ blood</a:t>
              </a:r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9FEA861B-6940-1750-C0A6-27AE66127CE9}"/>
                </a:ext>
              </a:extLst>
            </p:cNvPr>
            <p:cNvGrpSpPr/>
            <p:nvPr/>
          </p:nvGrpSpPr>
          <p:grpSpPr>
            <a:xfrm>
              <a:off x="-3099354" y="4133386"/>
              <a:ext cx="3065283" cy="1107996"/>
              <a:chOff x="-2794234" y="4322014"/>
              <a:chExt cx="3065283" cy="1107996"/>
            </a:xfrm>
            <a:grpFill/>
          </p:grpSpPr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3355147-90A5-CEFE-0456-1BDB26A0DB74}"/>
                  </a:ext>
                </a:extLst>
              </p:cNvPr>
              <p:cNvSpPr txBox="1"/>
              <p:nvPr/>
            </p:nvSpPr>
            <p:spPr>
              <a:xfrm>
                <a:off x="-2794234" y="4322014"/>
                <a:ext cx="1626237" cy="1107996"/>
              </a:xfrm>
              <a:prstGeom prst="rect">
                <a:avLst/>
              </a:prstGeom>
              <a:grpFill/>
              <a:ln w="28575"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6:10</a:t>
                </a:r>
              </a:p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16:6</a:t>
                </a:r>
              </a:p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16:16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A47E800-E905-8E01-8C47-23F1E8951196}"/>
                  </a:ext>
                </a:extLst>
              </p:cNvPr>
              <p:cNvSpPr txBox="1"/>
              <p:nvPr/>
            </p:nvSpPr>
            <p:spPr>
              <a:xfrm>
                <a:off x="-1355187" y="4322014"/>
                <a:ext cx="1626236" cy="1107996"/>
              </a:xfrm>
              <a:prstGeom prst="rect">
                <a:avLst/>
              </a:prstGeom>
              <a:grpFill/>
              <a:ln w="28575"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17:6</a:t>
                </a:r>
              </a:p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18:24</a:t>
                </a:r>
              </a:p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19:2</a:t>
                </a:r>
              </a:p>
            </p:txBody>
          </p:sp>
        </p:grp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D9666641-E602-4F72-3A83-F4F62B7DED9C}"/>
              </a:ext>
            </a:extLst>
          </p:cNvPr>
          <p:cNvGrpSpPr/>
          <p:nvPr/>
        </p:nvGrpSpPr>
        <p:grpSpPr>
          <a:xfrm>
            <a:off x="173442" y="4006964"/>
            <a:ext cx="2230116" cy="1868669"/>
            <a:chOff x="4808446" y="728879"/>
            <a:chExt cx="2230116" cy="1868669"/>
          </a:xfrm>
          <a:solidFill>
            <a:schemeClr val="bg1">
              <a:lumMod val="95000"/>
            </a:schemeClr>
          </a:solidFill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E96531FE-4ED9-669C-516F-021D91DFD2A9}"/>
                </a:ext>
              </a:extLst>
            </p:cNvPr>
            <p:cNvSpPr txBox="1"/>
            <p:nvPr/>
          </p:nvSpPr>
          <p:spPr>
            <a:xfrm>
              <a:off x="4808446" y="728879"/>
              <a:ext cx="2230116" cy="76944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2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Saints want blood avenged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B1132B67-EE22-42C5-2B4D-A72294FB72E6}"/>
                </a:ext>
              </a:extLst>
            </p:cNvPr>
            <p:cNvSpPr txBox="1"/>
            <p:nvPr/>
          </p:nvSpPr>
          <p:spPr>
            <a:xfrm>
              <a:off x="5126180" y="1489552"/>
              <a:ext cx="1594648" cy="1107996"/>
            </a:xfrm>
            <a:prstGeom prst="rect">
              <a:avLst/>
            </a:prstGeom>
            <a:grpFill/>
            <a:ln w="28575">
              <a:noFill/>
            </a:ln>
          </p:spPr>
          <p:txBody>
            <a:bodyPr wrap="square">
              <a:spAutoFit/>
            </a:bodyPr>
            <a:lstStyle/>
            <a:p>
              <a:r>
                <a:rPr lang="en-US" sz="2200" b="1" dirty="0">
                  <a:latin typeface="Arial" panose="020B0604020202020204" pitchFamily="34" charset="0"/>
                  <a:cs typeface="Arial" panose="020B0604020202020204" pitchFamily="34" charset="0"/>
                </a:rPr>
                <a:t>Rev 6:10</a:t>
              </a:r>
            </a:p>
            <a:p>
              <a:r>
                <a:rPr lang="en-US" sz="2200" b="1" dirty="0">
                  <a:latin typeface="Arial" panose="020B0604020202020204" pitchFamily="34" charset="0"/>
                  <a:cs typeface="Arial" panose="020B0604020202020204" pitchFamily="34" charset="0"/>
                </a:rPr>
                <a:t>Rev 18:20</a:t>
              </a:r>
            </a:p>
            <a:p>
              <a:r>
                <a:rPr lang="en-US" sz="2200" b="1" dirty="0">
                  <a:latin typeface="Arial" panose="020B0604020202020204" pitchFamily="34" charset="0"/>
                  <a:cs typeface="Arial" panose="020B0604020202020204" pitchFamily="34" charset="0"/>
                </a:rPr>
                <a:t>Rev 19:2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C3A3871-1F76-94B9-5942-A9F17BF93E04}"/>
              </a:ext>
            </a:extLst>
          </p:cNvPr>
          <p:cNvGrpSpPr/>
          <p:nvPr/>
        </p:nvGrpSpPr>
        <p:grpSpPr>
          <a:xfrm>
            <a:off x="5616746" y="730241"/>
            <a:ext cx="2538186" cy="2210378"/>
            <a:chOff x="-2764190" y="2495937"/>
            <a:chExt cx="2538186" cy="2210378"/>
          </a:xfrm>
          <a:solidFill>
            <a:schemeClr val="bg1">
              <a:lumMod val="95000"/>
            </a:schemeClr>
          </a:solidFill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36F6D14-56FA-4A9E-993B-40646836DC30}"/>
                </a:ext>
              </a:extLst>
            </p:cNvPr>
            <p:cNvSpPr txBox="1"/>
            <p:nvPr/>
          </p:nvSpPr>
          <p:spPr>
            <a:xfrm>
              <a:off x="-2764190" y="2495937"/>
              <a:ext cx="2538186" cy="76944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2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God’s judgments are righteous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E033585-7891-E055-F55C-B26C0BDA321D}"/>
                </a:ext>
              </a:extLst>
            </p:cNvPr>
            <p:cNvSpPr txBox="1"/>
            <p:nvPr/>
          </p:nvSpPr>
          <p:spPr>
            <a:xfrm>
              <a:off x="-2262101" y="3259765"/>
              <a:ext cx="1534009" cy="1446550"/>
            </a:xfrm>
            <a:prstGeom prst="rect">
              <a:avLst/>
            </a:prstGeom>
            <a:grpFill/>
            <a:ln w="28575">
              <a:noFill/>
            </a:ln>
          </p:spPr>
          <p:txBody>
            <a:bodyPr wrap="square">
              <a:spAutoFit/>
            </a:bodyPr>
            <a:lstStyle/>
            <a:p>
              <a:r>
                <a:rPr lang="en-US" sz="2200" b="1" dirty="0">
                  <a:latin typeface="Arial" panose="020B0604020202020204" pitchFamily="34" charset="0"/>
                  <a:cs typeface="Arial" panose="020B0604020202020204" pitchFamily="34" charset="0"/>
                </a:rPr>
                <a:t>Rev 16:5</a:t>
              </a:r>
            </a:p>
            <a:p>
              <a:r>
                <a:rPr lang="en-US" sz="2200" b="1" dirty="0">
                  <a:latin typeface="Arial" panose="020B0604020202020204" pitchFamily="34" charset="0"/>
                  <a:cs typeface="Arial" panose="020B0604020202020204" pitchFamily="34" charset="0"/>
                </a:rPr>
                <a:t>Rev 16:7</a:t>
              </a:r>
            </a:p>
            <a:p>
              <a:r>
                <a:rPr lang="en-US" sz="2200" b="1" dirty="0">
                  <a:latin typeface="Arial" panose="020B0604020202020204" pitchFamily="34" charset="0"/>
                  <a:cs typeface="Arial" panose="020B0604020202020204" pitchFamily="34" charset="0"/>
                </a:rPr>
                <a:t>Rev 19:2</a:t>
              </a:r>
            </a:p>
            <a:p>
              <a:r>
                <a:rPr lang="en-US" sz="2200" b="1" dirty="0">
                  <a:latin typeface="Arial" panose="020B0604020202020204" pitchFamily="34" charset="0"/>
                  <a:cs typeface="Arial" panose="020B0604020202020204" pitchFamily="34" charset="0"/>
                </a:rPr>
                <a:t>Rev 19:11</a:t>
              </a: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FDB5EDC6-3953-099C-C6CC-23CD4817AB74}"/>
              </a:ext>
            </a:extLst>
          </p:cNvPr>
          <p:cNvSpPr txBox="1"/>
          <p:nvPr/>
        </p:nvSpPr>
        <p:spPr>
          <a:xfrm>
            <a:off x="-6945" y="6325754"/>
            <a:ext cx="12198945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 these chapters have in common?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5A0BF22B-EEE1-6154-21CD-9CBA29827C07}"/>
              </a:ext>
            </a:extLst>
          </p:cNvPr>
          <p:cNvGrpSpPr/>
          <p:nvPr/>
        </p:nvGrpSpPr>
        <p:grpSpPr>
          <a:xfrm>
            <a:off x="2728162" y="3283203"/>
            <a:ext cx="2945230" cy="2527480"/>
            <a:chOff x="219321" y="432578"/>
            <a:chExt cx="2945230" cy="2527480"/>
          </a:xfrm>
          <a:solidFill>
            <a:schemeClr val="bg1">
              <a:lumMod val="95000"/>
            </a:schemeClr>
          </a:solidFill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6D325DD9-C748-DE3D-9F2E-04E9FA14AC9E}"/>
                </a:ext>
              </a:extLst>
            </p:cNvPr>
            <p:cNvGrpSpPr/>
            <p:nvPr/>
          </p:nvGrpSpPr>
          <p:grpSpPr>
            <a:xfrm>
              <a:off x="219321" y="1174954"/>
              <a:ext cx="2945230" cy="1785104"/>
              <a:chOff x="-2704503" y="1545563"/>
              <a:chExt cx="2945230" cy="1785104"/>
            </a:xfrm>
            <a:grpFill/>
          </p:grpSpPr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6410755-4462-EA26-0C0A-6AA3F3C52B6A}"/>
                  </a:ext>
                </a:extLst>
              </p:cNvPr>
              <p:cNvSpPr txBox="1"/>
              <p:nvPr/>
            </p:nvSpPr>
            <p:spPr>
              <a:xfrm>
                <a:off x="-2704503" y="1545563"/>
                <a:ext cx="1519196" cy="1785104"/>
              </a:xfrm>
              <a:prstGeom prst="rect">
                <a:avLst/>
              </a:prstGeom>
              <a:grpFill/>
              <a:ln w="28575"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11:18</a:t>
                </a:r>
              </a:p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14:7</a:t>
                </a:r>
              </a:p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15:4</a:t>
                </a:r>
              </a:p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16:5</a:t>
                </a:r>
              </a:p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16:7</a:t>
                </a:r>
              </a:p>
            </p:txBody>
          </p:sp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21401B-83F0-3A44-B76C-9BB63D8E1EE0}"/>
                  </a:ext>
                </a:extLst>
              </p:cNvPr>
              <p:cNvSpPr txBox="1"/>
              <p:nvPr/>
            </p:nvSpPr>
            <p:spPr>
              <a:xfrm>
                <a:off x="-1278469" y="1545563"/>
                <a:ext cx="1519196" cy="1785104"/>
              </a:xfrm>
              <a:prstGeom prst="rect">
                <a:avLst/>
              </a:prstGeom>
              <a:grpFill/>
              <a:ln w="28575"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17:1</a:t>
                </a:r>
              </a:p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18:8</a:t>
                </a:r>
              </a:p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18:10</a:t>
                </a:r>
              </a:p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19:11</a:t>
                </a:r>
              </a:p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19:2</a:t>
                </a:r>
              </a:p>
            </p:txBody>
          </p:sp>
        </p:grp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044C7D1-2F3E-8D05-0BFC-4B2628C99F06}"/>
                </a:ext>
              </a:extLst>
            </p:cNvPr>
            <p:cNvSpPr txBox="1"/>
            <p:nvPr/>
          </p:nvSpPr>
          <p:spPr>
            <a:xfrm>
              <a:off x="219321" y="432578"/>
              <a:ext cx="2945230" cy="76944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2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God judges villain</a:t>
              </a:r>
            </a:p>
            <a:p>
              <a:pPr algn="ctr"/>
              <a:r>
                <a:rPr lang="en-US" sz="22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&amp; accomplices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D16DB58E-18D3-6D28-99BD-AEE7F854A10F}"/>
              </a:ext>
            </a:extLst>
          </p:cNvPr>
          <p:cNvGrpSpPr/>
          <p:nvPr/>
        </p:nvGrpSpPr>
        <p:grpSpPr>
          <a:xfrm>
            <a:off x="8334559" y="665826"/>
            <a:ext cx="3740551" cy="3570208"/>
            <a:chOff x="-3580885" y="1636619"/>
            <a:chExt cx="3740551" cy="3570208"/>
          </a:xfrm>
          <a:solidFill>
            <a:schemeClr val="bg1">
              <a:lumMod val="95000"/>
            </a:schemeClr>
          </a:solidFill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E771F108-3D6B-9AF7-A6D2-12C3947F0728}"/>
                </a:ext>
              </a:extLst>
            </p:cNvPr>
            <p:cNvGrpSpPr/>
            <p:nvPr/>
          </p:nvGrpSpPr>
          <p:grpSpPr>
            <a:xfrm>
              <a:off x="-3580885" y="2067506"/>
              <a:ext cx="3740551" cy="3139321"/>
              <a:chOff x="4288647" y="4563638"/>
              <a:chExt cx="3740551" cy="3139321"/>
            </a:xfrm>
            <a:grpFill/>
          </p:grpSpPr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AB27991-4628-77A8-62C4-67967BCE59E4}"/>
                  </a:ext>
                </a:extLst>
              </p:cNvPr>
              <p:cNvSpPr txBox="1"/>
              <p:nvPr/>
            </p:nvSpPr>
            <p:spPr>
              <a:xfrm>
                <a:off x="4288647" y="4563638"/>
                <a:ext cx="2022562" cy="3139321"/>
              </a:xfrm>
              <a:prstGeom prst="rect">
                <a:avLst/>
              </a:prstGeom>
              <a:grpFill/>
              <a:ln w="28575"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9:20-21</a:t>
                </a:r>
              </a:p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11:18</a:t>
                </a:r>
              </a:p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13:4</a:t>
                </a:r>
              </a:p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13:15</a:t>
                </a:r>
              </a:p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13:17</a:t>
                </a:r>
              </a:p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13:18</a:t>
                </a:r>
              </a:p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16:9</a:t>
                </a:r>
              </a:p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16:12</a:t>
                </a:r>
              </a:p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17, 18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12CE420-B519-3412-AA61-0F6320D257E3}"/>
                  </a:ext>
                </a:extLst>
              </p:cNvPr>
              <p:cNvSpPr txBox="1"/>
              <p:nvPr/>
            </p:nvSpPr>
            <p:spPr>
              <a:xfrm>
                <a:off x="6085866" y="4563638"/>
                <a:ext cx="1943332" cy="3139321"/>
              </a:xfrm>
              <a:prstGeom prst="rect">
                <a:avLst/>
              </a:prstGeom>
              <a:grpFill/>
              <a:ln w="28575"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17:9</a:t>
                </a:r>
              </a:p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17:10-11</a:t>
                </a:r>
              </a:p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17:13</a:t>
                </a:r>
              </a:p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17:15</a:t>
                </a:r>
              </a:p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17:16</a:t>
                </a:r>
              </a:p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17:18</a:t>
                </a:r>
              </a:p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18:9</a:t>
                </a:r>
              </a:p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18:12</a:t>
                </a:r>
              </a:p>
              <a:p>
                <a:endParaRPr lang="en-US" sz="2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938BBD6-BBCC-5E16-CB69-4BF159A7821C}"/>
                </a:ext>
              </a:extLst>
            </p:cNvPr>
            <p:cNvSpPr txBox="1"/>
            <p:nvPr/>
          </p:nvSpPr>
          <p:spPr>
            <a:xfrm>
              <a:off x="-3058932" y="1636619"/>
              <a:ext cx="2696644" cy="43088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2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Identity of villain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788682D3-6591-B0BC-87D4-0EFA1AE09B62}"/>
              </a:ext>
            </a:extLst>
          </p:cNvPr>
          <p:cNvGrpSpPr/>
          <p:nvPr/>
        </p:nvGrpSpPr>
        <p:grpSpPr>
          <a:xfrm>
            <a:off x="5965983" y="3476660"/>
            <a:ext cx="2125062" cy="2225297"/>
            <a:chOff x="5728623" y="4707262"/>
            <a:chExt cx="2125062" cy="2225297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388767BE-3B8E-CBB3-21CB-5BD2CC144286}"/>
                </a:ext>
              </a:extLst>
            </p:cNvPr>
            <p:cNvSpPr txBox="1"/>
            <p:nvPr/>
          </p:nvSpPr>
          <p:spPr>
            <a:xfrm>
              <a:off x="5728623" y="4707262"/>
              <a:ext cx="2125062" cy="76944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2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World did not end in Ch. 16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B1600B20-4D88-557F-1EF6-6B24622E81B9}"/>
                </a:ext>
              </a:extLst>
            </p:cNvPr>
            <p:cNvSpPr txBox="1"/>
            <p:nvPr/>
          </p:nvSpPr>
          <p:spPr>
            <a:xfrm>
              <a:off x="6031556" y="5486009"/>
              <a:ext cx="1519196" cy="144655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>
              <a:spAutoFit/>
            </a:bodyPr>
            <a:lstStyle/>
            <a:p>
              <a:pPr algn="just"/>
              <a:r>
                <a:rPr lang="en-US" sz="2200" b="1" dirty="0">
                  <a:latin typeface="Arial" panose="020B0604020202020204" pitchFamily="34" charset="0"/>
                  <a:cs typeface="Arial" panose="020B0604020202020204" pitchFamily="34" charset="0"/>
                </a:rPr>
                <a:t>Rev 18:8</a:t>
              </a:r>
            </a:p>
            <a:p>
              <a:pPr algn="just"/>
              <a:r>
                <a:rPr lang="en-US" sz="2200" b="1" dirty="0">
                  <a:latin typeface="Arial" panose="020B0604020202020204" pitchFamily="34" charset="0"/>
                  <a:cs typeface="Arial" panose="020B0604020202020204" pitchFamily="34" charset="0"/>
                </a:rPr>
                <a:t>Rev 18:9</a:t>
              </a:r>
            </a:p>
            <a:p>
              <a:pPr algn="just"/>
              <a:r>
                <a:rPr lang="en-US" sz="2200" b="1" dirty="0">
                  <a:latin typeface="Arial" panose="020B0604020202020204" pitchFamily="34" charset="0"/>
                  <a:cs typeface="Arial" panose="020B0604020202020204" pitchFamily="34" charset="0"/>
                </a:rPr>
                <a:t>Rev 18:11</a:t>
              </a:r>
            </a:p>
            <a:p>
              <a:pPr algn="just"/>
              <a:r>
                <a:rPr lang="en-US" sz="2200" b="1" dirty="0">
                  <a:latin typeface="Arial" panose="020B0604020202020204" pitchFamily="34" charset="0"/>
                  <a:cs typeface="Arial" panose="020B0604020202020204" pitchFamily="34" charset="0"/>
                </a:rPr>
                <a:t>Rev 18:17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7FE2209-19CB-6534-B1BB-C41ECD6AF4B3}"/>
              </a:ext>
            </a:extLst>
          </p:cNvPr>
          <p:cNvGrpSpPr/>
          <p:nvPr/>
        </p:nvGrpSpPr>
        <p:grpSpPr>
          <a:xfrm>
            <a:off x="173442" y="724726"/>
            <a:ext cx="2230116" cy="2545777"/>
            <a:chOff x="4808446" y="728879"/>
            <a:chExt cx="2230116" cy="2545777"/>
          </a:xfrm>
          <a:solidFill>
            <a:schemeClr val="bg1">
              <a:lumMod val="95000"/>
            </a:schemeClr>
          </a:solidFill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3974FCD-7DA0-5CC1-A3A5-B02ABE95DC13}"/>
                </a:ext>
              </a:extLst>
            </p:cNvPr>
            <p:cNvSpPr txBox="1"/>
            <p:nvPr/>
          </p:nvSpPr>
          <p:spPr>
            <a:xfrm>
              <a:off x="4808446" y="728879"/>
              <a:ext cx="2230116" cy="76944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2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Saints died in Tribulation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AF3D39DE-077A-97DF-6B96-BF96D619DB09}"/>
                </a:ext>
              </a:extLst>
            </p:cNvPr>
            <p:cNvSpPr txBox="1"/>
            <p:nvPr/>
          </p:nvSpPr>
          <p:spPr>
            <a:xfrm>
              <a:off x="5049659" y="1489552"/>
              <a:ext cx="1747690" cy="1785104"/>
            </a:xfrm>
            <a:prstGeom prst="rect">
              <a:avLst/>
            </a:prstGeom>
            <a:grpFill/>
            <a:ln w="28575">
              <a:noFill/>
            </a:ln>
          </p:spPr>
          <p:txBody>
            <a:bodyPr wrap="square">
              <a:spAutoFit/>
            </a:bodyPr>
            <a:lstStyle/>
            <a:p>
              <a:r>
                <a:rPr lang="en-US" sz="2200" b="1" dirty="0">
                  <a:latin typeface="Arial" panose="020B0604020202020204" pitchFamily="34" charset="0"/>
                  <a:cs typeface="Arial" panose="020B0604020202020204" pitchFamily="34" charset="0"/>
                </a:rPr>
                <a:t>Rev 6:9-11</a:t>
              </a:r>
            </a:p>
            <a:p>
              <a:r>
                <a:rPr lang="en-US" sz="2200" b="1" dirty="0">
                  <a:latin typeface="Arial" panose="020B0604020202020204" pitchFamily="34" charset="0"/>
                  <a:cs typeface="Arial" panose="020B0604020202020204" pitchFamily="34" charset="0"/>
                </a:rPr>
                <a:t>Rev 7:13-14</a:t>
              </a:r>
            </a:p>
            <a:p>
              <a:r>
                <a:rPr lang="en-US" sz="2200" b="1" dirty="0">
                  <a:latin typeface="Arial" panose="020B0604020202020204" pitchFamily="34" charset="0"/>
                  <a:cs typeface="Arial" panose="020B0604020202020204" pitchFamily="34" charset="0"/>
                </a:rPr>
                <a:t>Rev 7:15</a:t>
              </a:r>
            </a:p>
            <a:p>
              <a:r>
                <a:rPr lang="en-US" sz="2200" b="1" dirty="0">
                  <a:latin typeface="Arial" panose="020B0604020202020204" pitchFamily="34" charset="0"/>
                  <a:cs typeface="Arial" panose="020B0604020202020204" pitchFamily="34" charset="0"/>
                </a:rPr>
                <a:t>Rev 19:1-2</a:t>
              </a:r>
            </a:p>
            <a:p>
              <a:r>
                <a:rPr lang="en-US" sz="2200" b="1" dirty="0">
                  <a:latin typeface="Arial" panose="020B0604020202020204" pitchFamily="34" charset="0"/>
                  <a:cs typeface="Arial" panose="020B0604020202020204" pitchFamily="34" charset="0"/>
                </a:rPr>
                <a:t>Rev 20:4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7C32CB0E-F562-1DF7-A8F7-3452AAF96212}"/>
              </a:ext>
            </a:extLst>
          </p:cNvPr>
          <p:cNvGrpSpPr/>
          <p:nvPr/>
        </p:nvGrpSpPr>
        <p:grpSpPr>
          <a:xfrm>
            <a:off x="8698735" y="4593002"/>
            <a:ext cx="3012199" cy="1529395"/>
            <a:chOff x="8811729" y="4175428"/>
            <a:chExt cx="3012199" cy="1529395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922CC3C-BB2A-89D6-72A2-1BB6A1ACC1FC}"/>
                </a:ext>
              </a:extLst>
            </p:cNvPr>
            <p:cNvSpPr txBox="1"/>
            <p:nvPr/>
          </p:nvSpPr>
          <p:spPr>
            <a:xfrm>
              <a:off x="9144186" y="4175428"/>
              <a:ext cx="2347285" cy="76944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2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Evil’s smoke</a:t>
              </a:r>
            </a:p>
            <a:p>
              <a:pPr algn="ctr"/>
              <a:r>
                <a:rPr lang="en-US" sz="22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ascends forever</a:t>
              </a:r>
            </a:p>
          </p:txBody>
        </p: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A79387B7-F059-00FD-1869-DD577E90692B}"/>
                </a:ext>
              </a:extLst>
            </p:cNvPr>
            <p:cNvGrpSpPr/>
            <p:nvPr/>
          </p:nvGrpSpPr>
          <p:grpSpPr>
            <a:xfrm>
              <a:off x="8811729" y="4932668"/>
              <a:ext cx="3012199" cy="772155"/>
              <a:chOff x="9013776" y="4932668"/>
              <a:chExt cx="3012199" cy="772155"/>
            </a:xfrm>
          </p:grpSpPr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53BC6A1-CC68-698E-6610-60D2EA4055D0}"/>
                  </a:ext>
                </a:extLst>
              </p:cNvPr>
              <p:cNvSpPr txBox="1"/>
              <p:nvPr/>
            </p:nvSpPr>
            <p:spPr>
              <a:xfrm>
                <a:off x="9013776" y="4932668"/>
                <a:ext cx="1539095" cy="76944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28575"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14:11</a:t>
                </a:r>
              </a:p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18:9    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1AB17948-64B3-5826-7896-C7C8F79ACB11}"/>
                  </a:ext>
                </a:extLst>
              </p:cNvPr>
              <p:cNvSpPr txBox="1"/>
              <p:nvPr/>
            </p:nvSpPr>
            <p:spPr>
              <a:xfrm>
                <a:off x="10486880" y="4935382"/>
                <a:ext cx="1539095" cy="76944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28575">
                <a:noFill/>
              </a:ln>
            </p:spPr>
            <p:txBody>
              <a:bodyPr wrap="square">
                <a:spAutoFit/>
              </a:bodyPr>
              <a:lstStyle/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18:18</a:t>
                </a:r>
              </a:p>
              <a:p>
                <a:r>
                  <a:rPr lang="en-US" sz="2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Rev 19:3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26966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93181CE-6E07-4306-BC7C-840A3BE4E5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AB93A-AEF6-4B2B-8015-AB1375F19FC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A9C51B7-5DD5-F200-2A7F-E536DEDCF28E}"/>
              </a:ext>
            </a:extLst>
          </p:cNvPr>
          <p:cNvSpPr txBox="1">
            <a:spLocks/>
          </p:cNvSpPr>
          <p:nvPr/>
        </p:nvSpPr>
        <p:spPr>
          <a:xfrm>
            <a:off x="-44590" y="0"/>
            <a:ext cx="12198946" cy="5316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2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Revelation:  “How Will I Know?”</a:t>
            </a:r>
          </a:p>
          <a:p>
            <a:pPr algn="ctr"/>
            <a:endParaRPr lang="en-US" altLang="en-US" sz="3200" b="1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BB824F-1CA4-751F-0710-C6AAFC294916}"/>
              </a:ext>
            </a:extLst>
          </p:cNvPr>
          <p:cNvSpPr txBox="1"/>
          <p:nvPr/>
        </p:nvSpPr>
        <p:spPr>
          <a:xfrm>
            <a:off x="78354" y="649104"/>
            <a:ext cx="4871017" cy="32932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600" b="1" u="sng" dirty="0">
                <a:latin typeface="Arial" panose="020B0604020202020204" pitchFamily="34" charset="0"/>
                <a:cs typeface="Arial" panose="020B0604020202020204" pitchFamily="34" charset="0"/>
              </a:rPr>
              <a:t>Revelation Villain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Identity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Multiplicity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God’s accusations against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Accomplices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Why accomplices accused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Guilty of Saints’ blood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Judgment is righteous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577A2E9-679B-2FAC-71EC-D91FD378CC08}"/>
              </a:ext>
            </a:extLst>
          </p:cNvPr>
          <p:cNvSpPr txBox="1"/>
          <p:nvPr/>
        </p:nvSpPr>
        <p:spPr>
          <a:xfrm>
            <a:off x="6220272" y="585604"/>
            <a:ext cx="5666928" cy="56938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en-US" sz="2600" b="1" u="sng" dirty="0">
                <a:latin typeface="Arial" panose="020B0604020202020204" pitchFamily="34" charset="0"/>
                <a:cs typeface="Arial" panose="020B0604020202020204" pitchFamily="34" charset="0"/>
              </a:rPr>
              <a:t>Solution to Topics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Time setting of Revelation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Anatomy of God’s judgment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Saints want blood avenged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“666”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No such thing as “6-6-6”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Armageddon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1000 Year Reign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Purpose of scroll with 7 seals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4 Horsemen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“New Jerusalem”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Why Christians suffer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How to counter Pre-M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Evil’s torment smoke rise forever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E825CD-CF15-8A05-234F-2FA92013C1D6}"/>
              </a:ext>
            </a:extLst>
          </p:cNvPr>
          <p:cNvSpPr txBox="1"/>
          <p:nvPr/>
        </p:nvSpPr>
        <p:spPr>
          <a:xfrm>
            <a:off x="847766" y="4088176"/>
            <a:ext cx="3390406" cy="20928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600" b="1" u="sng" dirty="0">
                <a:latin typeface="Arial" panose="020B0604020202020204" pitchFamily="34" charset="0"/>
                <a:cs typeface="Arial" panose="020B0604020202020204" pitchFamily="34" charset="0"/>
              </a:rPr>
              <a:t>Revelation Victim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Identity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Cries out to God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God’s solution</a:t>
            </a:r>
          </a:p>
          <a:p>
            <a:pPr marL="274320" indent="-274320">
              <a:buFont typeface="Arial" panose="020B0604020202020204" pitchFamily="34" charset="0"/>
              <a:buChar char="•"/>
            </a:pP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Eternal destiny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C2565C0-3688-7B48-B2EC-592110CEC0EC}"/>
              </a:ext>
            </a:extLst>
          </p:cNvPr>
          <p:cNvSpPr txBox="1"/>
          <p:nvPr/>
        </p:nvSpPr>
        <p:spPr>
          <a:xfrm>
            <a:off x="0" y="6257392"/>
            <a:ext cx="12198945" cy="52322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. . without studying the “Forbidden Zone”</a:t>
            </a:r>
          </a:p>
        </p:txBody>
      </p:sp>
    </p:spTree>
    <p:extLst>
      <p:ext uri="{BB962C8B-B14F-4D97-AF65-F5344CB8AC3E}">
        <p14:creationId xmlns:p14="http://schemas.microsoft.com/office/powerpoint/2010/main" val="826571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5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425D359-D9F8-4D00-9BF3-28474C1D5882}"/>
              </a:ext>
            </a:extLst>
          </p:cNvPr>
          <p:cNvSpPr/>
          <p:nvPr/>
        </p:nvSpPr>
        <p:spPr>
          <a:xfrm>
            <a:off x="0" y="-11631"/>
            <a:ext cx="12191999" cy="6869635"/>
          </a:xfrm>
          <a:prstGeom prst="rect">
            <a:avLst/>
          </a:prstGeom>
          <a:solidFill>
            <a:schemeClr val="tx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5224852-5BCA-193F-92E6-AD5D6DF80A54}"/>
              </a:ext>
            </a:extLst>
          </p:cNvPr>
          <p:cNvSpPr txBox="1"/>
          <p:nvPr/>
        </p:nvSpPr>
        <p:spPr>
          <a:xfrm>
            <a:off x="1844260" y="2638356"/>
            <a:ext cx="850348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600" b="1" dirty="0">
                <a:solidFill>
                  <a:srgbClr val="FFFF00"/>
                </a:solidFill>
                <a:latin typeface="Arial Rounded MT Bold" panose="020F0704030504030204" pitchFamily="34" charset="0"/>
                <a:cs typeface="Arial" panose="020B0604020202020204" pitchFamily="34" charset="0"/>
              </a:rPr>
              <a:t>Revelation  19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9538F4-5153-AD93-2DC9-0B287C9AD653}"/>
              </a:ext>
            </a:extLst>
          </p:cNvPr>
          <p:cNvSpPr txBox="1"/>
          <p:nvPr/>
        </p:nvSpPr>
        <p:spPr>
          <a:xfrm>
            <a:off x="3042006" y="5728111"/>
            <a:ext cx="610798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latin typeface="Arial Rounded MT Bold" panose="020F0704030504030204" pitchFamily="34" charset="0"/>
                <a:cs typeface="Arial" panose="020B0604020202020204" pitchFamily="34" charset="0"/>
              </a:rPr>
              <a:t>“The Clean-Up”</a:t>
            </a:r>
          </a:p>
        </p:txBody>
      </p:sp>
    </p:spTree>
    <p:extLst>
      <p:ext uri="{BB962C8B-B14F-4D97-AF65-F5344CB8AC3E}">
        <p14:creationId xmlns:p14="http://schemas.microsoft.com/office/powerpoint/2010/main" val="607668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93181CE-6E07-4306-BC7C-840A3BE4E5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AB93A-AEF6-4B2B-8015-AB1375F19FC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A9C51B7-5DD5-F200-2A7F-E536DEDCF28E}"/>
              </a:ext>
            </a:extLst>
          </p:cNvPr>
          <p:cNvSpPr txBox="1">
            <a:spLocks/>
          </p:cNvSpPr>
          <p:nvPr/>
        </p:nvSpPr>
        <p:spPr>
          <a:xfrm>
            <a:off x="-44590" y="0"/>
            <a:ext cx="12198946" cy="5316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2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19:2-3</a:t>
            </a:r>
          </a:p>
          <a:p>
            <a:pPr algn="ctr"/>
            <a:endParaRPr lang="en-US" altLang="en-US" sz="3200" b="1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E8C901-0B51-73C6-7B3B-7C0977F71B15}"/>
              </a:ext>
            </a:extLst>
          </p:cNvPr>
          <p:cNvSpPr txBox="1"/>
          <p:nvPr/>
        </p:nvSpPr>
        <p:spPr>
          <a:xfrm>
            <a:off x="-12700" y="619808"/>
            <a:ext cx="12204700" cy="224676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800" b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For true and righteous are His judgments: for He has judged the great harlot, which did corrupt the earth with her fornication, and has avenged the blood of His servants at her hand.</a:t>
            </a:r>
          </a:p>
          <a:p>
            <a:pPr algn="just"/>
            <a:r>
              <a:rPr lang="en-US" sz="2800" b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And again they said, Alleluia. And her smoke rose up for ever and ever.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85E8EF-4888-4ED5-BAAE-6565DC565DED}"/>
              </a:ext>
            </a:extLst>
          </p:cNvPr>
          <p:cNvSpPr txBox="1"/>
          <p:nvPr/>
        </p:nvSpPr>
        <p:spPr>
          <a:xfrm>
            <a:off x="794515" y="2897570"/>
            <a:ext cx="10520737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God’s Revelation judgments are righteous</a:t>
            </a:r>
          </a:p>
          <a:p>
            <a:pPr marL="514350" indent="-514350">
              <a:buFont typeface="+mj-lt"/>
              <a:buAutoNum type="arabicPeriod"/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God judges villain and accomplices</a:t>
            </a:r>
          </a:p>
          <a:p>
            <a:pPr marL="514350" indent="-514350">
              <a:buFont typeface="+mj-lt"/>
              <a:buAutoNum type="arabicPeriod"/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Villain guilty of blood of saints</a:t>
            </a:r>
          </a:p>
          <a:p>
            <a:pPr marL="514350" indent="-514350">
              <a:buFont typeface="+mj-lt"/>
              <a:buAutoNum type="arabicPeriod"/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God avenged the blood of the saints</a:t>
            </a:r>
          </a:p>
          <a:p>
            <a:pPr marL="514350" indent="-514350">
              <a:buFont typeface="+mj-lt"/>
              <a:buAutoNum type="arabicPeriod"/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Judgment stands - evil’s torment smoke ascends for ever</a:t>
            </a:r>
          </a:p>
        </p:txBody>
      </p:sp>
    </p:spTree>
    <p:extLst>
      <p:ext uri="{BB962C8B-B14F-4D97-AF65-F5344CB8AC3E}">
        <p14:creationId xmlns:p14="http://schemas.microsoft.com/office/powerpoint/2010/main" val="574937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93181CE-6E07-4306-BC7C-840A3BE4E5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AB93A-AEF6-4B2B-8015-AB1375F19FC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A9C51B7-5DD5-F200-2A7F-E536DEDCF28E}"/>
              </a:ext>
            </a:extLst>
          </p:cNvPr>
          <p:cNvSpPr txBox="1">
            <a:spLocks/>
          </p:cNvSpPr>
          <p:nvPr/>
        </p:nvSpPr>
        <p:spPr>
          <a:xfrm>
            <a:off x="-44590" y="0"/>
            <a:ext cx="12198946" cy="5316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2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19:7</a:t>
            </a:r>
          </a:p>
          <a:p>
            <a:pPr algn="ctr"/>
            <a:endParaRPr lang="en-US" altLang="en-US" sz="3200" b="1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0595F8D-8E5C-17B7-483E-AC44720C6F39}"/>
              </a:ext>
            </a:extLst>
          </p:cNvPr>
          <p:cNvSpPr txBox="1"/>
          <p:nvPr/>
        </p:nvSpPr>
        <p:spPr>
          <a:xfrm>
            <a:off x="0" y="619046"/>
            <a:ext cx="12192000" cy="95410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800" b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Let us be glad and rejoice, and give honor to him: for the marriage of the Lamb is come, and his </a:t>
            </a:r>
            <a:r>
              <a:rPr lang="en-US" sz="2800" b="1" i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wife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hath made herself ready.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B2FA64-22E0-8101-1F7D-9AAA15716F83}"/>
              </a:ext>
            </a:extLst>
          </p:cNvPr>
          <p:cNvSpPr txBox="1"/>
          <p:nvPr/>
        </p:nvSpPr>
        <p:spPr>
          <a:xfrm>
            <a:off x="3603783" y="2558039"/>
            <a:ext cx="49022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γυνὴ </a:t>
            </a:r>
            <a:r>
              <a:rPr lang="el-GR" sz="28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l-GR" sz="2800" b="1" i="0" dirty="0">
                <a:solidFill>
                  <a:srgbClr val="5522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gynē</a:t>
            </a:r>
            <a:r>
              <a:rPr lang="en-US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 - Ref #1135</a:t>
            </a:r>
            <a:r>
              <a:rPr lang="en-US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800" b="1" i="0" dirty="0"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73x in N.T.</a:t>
            </a:r>
          </a:p>
          <a:p>
            <a:pPr algn="ctr"/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Bride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= 22 translations </a:t>
            </a:r>
            <a:r>
              <a:rPr lang="en-US" sz="2800" b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Wife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= 26 translations </a:t>
            </a:r>
            <a:r>
              <a:rPr lang="en-US" sz="2800" b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6DA9CD-DB67-DB7C-5DA0-FB9EBE4B6AF3}"/>
              </a:ext>
            </a:extLst>
          </p:cNvPr>
          <p:cNvSpPr txBox="1"/>
          <p:nvPr/>
        </p:nvSpPr>
        <p:spPr>
          <a:xfrm>
            <a:off x="0" y="6438793"/>
            <a:ext cx="1216833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</a:pPr>
            <a:r>
              <a:rPr lang="en-US" altLang="en-US" sz="2800" b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biblehub.com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209DF14-1FD9-890B-AE15-1B567C7D7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178" y="6383021"/>
            <a:ext cx="12179808" cy="45719"/>
          </a:xfrm>
          <a:prstGeom prst="rect">
            <a:avLst/>
          </a:prstGeom>
          <a:solidFill>
            <a:srgbClr val="A4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248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93181CE-6E07-4306-BC7C-840A3BE4E5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AB93A-AEF6-4B2B-8015-AB1375F19FC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A9C51B7-5DD5-F200-2A7F-E536DEDCF28E}"/>
              </a:ext>
            </a:extLst>
          </p:cNvPr>
          <p:cNvSpPr txBox="1">
            <a:spLocks/>
          </p:cNvSpPr>
          <p:nvPr/>
        </p:nvSpPr>
        <p:spPr>
          <a:xfrm>
            <a:off x="-44590" y="0"/>
            <a:ext cx="12198946" cy="5316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2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19:8 - Translations</a:t>
            </a:r>
          </a:p>
          <a:p>
            <a:pPr algn="ctr"/>
            <a:endParaRPr lang="en-US" altLang="en-US" sz="3200" b="1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11EEE2C-9F0C-7011-CD0E-3E9D6ED78800}"/>
              </a:ext>
            </a:extLst>
          </p:cNvPr>
          <p:cNvSpPr txBox="1"/>
          <p:nvPr/>
        </p:nvSpPr>
        <p:spPr>
          <a:xfrm>
            <a:off x="0" y="6438793"/>
            <a:ext cx="1216833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</a:pPr>
            <a:r>
              <a:rPr lang="en-US" altLang="en-US" sz="2800" b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biblehub.com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5F6D201-FE9B-F5D5-7912-EDB2EA4768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178" y="6383021"/>
            <a:ext cx="12179808" cy="45719"/>
          </a:xfrm>
          <a:prstGeom prst="rect">
            <a:avLst/>
          </a:prstGeom>
          <a:solidFill>
            <a:srgbClr val="A4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DA387FA-C42B-78F3-E877-FDA48B20606C}"/>
              </a:ext>
            </a:extLst>
          </p:cNvPr>
          <p:cNvSpPr txBox="1"/>
          <p:nvPr/>
        </p:nvSpPr>
        <p:spPr>
          <a:xfrm>
            <a:off x="1482883" y="4548637"/>
            <a:ext cx="91440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καθαρόν </a:t>
            </a:r>
            <a:r>
              <a:rPr lang="el-GR" sz="28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l-GR" sz="2800" b="1" dirty="0">
                <a:solidFill>
                  <a:srgbClr val="5522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8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katharon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) - Ref #2513</a:t>
            </a:r>
            <a:r>
              <a:rPr lang="en-US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7x in N.T.</a:t>
            </a:r>
          </a:p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“Clean, pure, unstained, guiltless, innocent, upright”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731BC36-A27B-0921-76E8-0BD014AF6066}"/>
              </a:ext>
            </a:extLst>
          </p:cNvPr>
          <p:cNvSpPr txBox="1"/>
          <p:nvPr/>
        </p:nvSpPr>
        <p:spPr>
          <a:xfrm>
            <a:off x="1890792" y="2415054"/>
            <a:ext cx="832818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λαμπρὸν </a:t>
            </a:r>
            <a:r>
              <a:rPr lang="el-GR" sz="28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l-GR" sz="2800" b="1" i="0" dirty="0">
                <a:solidFill>
                  <a:srgbClr val="5522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lampron</a:t>
            </a:r>
            <a:r>
              <a:rPr lang="en-US" sz="28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 - Ref #2986</a:t>
            </a:r>
            <a:r>
              <a:rPr lang="en-US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800" b="1" i="0" dirty="0"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3x in N.T.</a:t>
            </a:r>
          </a:p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“Bright, radiant, shining, magnificent, splendid”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74CC154-8C6D-47A0-C978-1E2DAB0B0CB8}"/>
              </a:ext>
            </a:extLst>
          </p:cNvPr>
          <p:cNvSpPr txBox="1"/>
          <p:nvPr/>
        </p:nvSpPr>
        <p:spPr>
          <a:xfrm>
            <a:off x="0" y="619046"/>
            <a:ext cx="12179808" cy="138499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800" b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And to her was granted that she should be arrayed in fine linen, </a:t>
            </a:r>
            <a:r>
              <a:rPr lang="en-US" sz="2800" b="1" i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clean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800" b="1" i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white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: for the fine linen is the righteousness [righteous acts] of saints.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0E948A3-6BB2-7D32-A5D2-975B7B3C76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1603" y="4151483"/>
            <a:ext cx="6766560" cy="45719"/>
          </a:xfrm>
          <a:prstGeom prst="rect">
            <a:avLst/>
          </a:prstGeom>
          <a:solidFill>
            <a:srgbClr val="A4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706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93181CE-6E07-4306-BC7C-840A3BE4E5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AB93A-AEF6-4B2B-8015-AB1375F19FC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A9C51B7-5DD5-F200-2A7F-E536DEDCF28E}"/>
              </a:ext>
            </a:extLst>
          </p:cNvPr>
          <p:cNvSpPr txBox="1">
            <a:spLocks/>
          </p:cNvSpPr>
          <p:nvPr/>
        </p:nvSpPr>
        <p:spPr>
          <a:xfrm>
            <a:off x="-44590" y="0"/>
            <a:ext cx="12198946" cy="5316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2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19:9</a:t>
            </a:r>
          </a:p>
          <a:p>
            <a:pPr algn="ctr"/>
            <a:endParaRPr lang="en-US" altLang="en-US" sz="3200" b="1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DD3003-2EA1-FBF9-A3E6-A318FFC9DFD3}"/>
              </a:ext>
            </a:extLst>
          </p:cNvPr>
          <p:cNvSpPr txBox="1"/>
          <p:nvPr/>
        </p:nvSpPr>
        <p:spPr>
          <a:xfrm>
            <a:off x="-8178" y="621036"/>
            <a:ext cx="12200178" cy="138499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800" b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And he saith unto me, Write, </a:t>
            </a:r>
            <a:r>
              <a:rPr lang="en-US" sz="2800" b="1" i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Blessed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are they which are called unto the marriage supper of the Lamb. And he saith unto me, These are the true sayings of God.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C9EB2A-A871-45E3-2AB2-C5E4FD88CF1B}"/>
              </a:ext>
            </a:extLst>
          </p:cNvPr>
          <p:cNvSpPr txBox="1"/>
          <p:nvPr/>
        </p:nvSpPr>
        <p:spPr>
          <a:xfrm>
            <a:off x="1260633" y="2815671"/>
            <a:ext cx="95885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Rev 14:13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en-US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And I heard a voice from heaven saying unto me, Write, </a:t>
            </a:r>
            <a:r>
              <a:rPr lang="en-US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Blessed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are the dead which die in the Lord . . .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“To be [most] envied” </a:t>
            </a:r>
            <a:r>
              <a:rPr lang="en-US" sz="2800" b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35D132-7532-389B-9835-0A884D44A2EF}"/>
              </a:ext>
            </a:extLst>
          </p:cNvPr>
          <p:cNvSpPr txBox="1"/>
          <p:nvPr/>
        </p:nvSpPr>
        <p:spPr>
          <a:xfrm>
            <a:off x="0" y="6438793"/>
            <a:ext cx="1216833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</a:pPr>
            <a:r>
              <a:rPr lang="en-US" altLang="en-US" sz="2800" b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biblehub.com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AB8044-BDA3-E61C-E6B2-DECDD82478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178" y="6383021"/>
            <a:ext cx="12179808" cy="45719"/>
          </a:xfrm>
          <a:prstGeom prst="rect">
            <a:avLst/>
          </a:prstGeom>
          <a:solidFill>
            <a:srgbClr val="A4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978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93181CE-6E07-4306-BC7C-840A3BE4E5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AB93A-AEF6-4B2B-8015-AB1375F19FC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A9C51B7-5DD5-F200-2A7F-E536DEDCF28E}"/>
              </a:ext>
            </a:extLst>
          </p:cNvPr>
          <p:cNvSpPr txBox="1">
            <a:spLocks/>
          </p:cNvSpPr>
          <p:nvPr/>
        </p:nvSpPr>
        <p:spPr>
          <a:xfrm>
            <a:off x="-44590" y="0"/>
            <a:ext cx="12198946" cy="53162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2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19:10</a:t>
            </a:r>
          </a:p>
          <a:p>
            <a:pPr algn="ctr"/>
            <a:endParaRPr lang="en-US" altLang="en-US" sz="3200" b="1" dirty="0">
              <a:solidFill>
                <a:schemeClr val="accent4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4B6F36-A495-F4B6-8782-18BC45B141E9}"/>
              </a:ext>
            </a:extLst>
          </p:cNvPr>
          <p:cNvSpPr txBox="1"/>
          <p:nvPr/>
        </p:nvSpPr>
        <p:spPr>
          <a:xfrm>
            <a:off x="-6946" y="616204"/>
            <a:ext cx="12198946" cy="181588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800" b="1" baseline="30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And I fell at his feet to worship him. And he said unto me, See you  do it not: I am your fellowservant, and of your brethren that have the testimony of Jesus: worship God: for the testimony of Jesus is the spirit of prophecy.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96FFF1-025C-8F5C-48B2-2971BBFD3CD9}"/>
              </a:ext>
            </a:extLst>
          </p:cNvPr>
          <p:cNvSpPr txBox="1"/>
          <p:nvPr/>
        </p:nvSpPr>
        <p:spPr>
          <a:xfrm>
            <a:off x="1166594" y="3536204"/>
            <a:ext cx="9851867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John falling at feet of Angel to worship occurs 2x</a:t>
            </a:r>
          </a:p>
          <a:p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 am your fellow servant and brother; don’t worship me</a:t>
            </a:r>
          </a:p>
          <a:p>
            <a:pPr marL="914400" lvl="1" indent="-457200">
              <a:buFont typeface="Courier New" panose="02070309020205020404" pitchFamily="49" charset="0"/>
              <a:buChar char="o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Lesson?</a:t>
            </a:r>
          </a:p>
        </p:txBody>
      </p:sp>
    </p:spTree>
    <p:extLst>
      <p:ext uri="{BB962C8B-B14F-4D97-AF65-F5344CB8AC3E}">
        <p14:creationId xmlns:p14="http://schemas.microsoft.com/office/powerpoint/2010/main" val="1352545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6569</TotalTime>
  <Words>2181</Words>
  <Application>Microsoft Office PowerPoint</Application>
  <PresentationFormat>Widescreen</PresentationFormat>
  <Paragraphs>338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Arial Rounded MT Bold</vt:lpstr>
      <vt:lpstr>Calibri</vt:lpstr>
      <vt:lpstr>Courier New</vt:lpstr>
      <vt:lpstr>Roboto</vt:lpstr>
      <vt:lpstr>Symbol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United States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Jacobs, Bruce L CTR (US)</dc:creator>
  <cp:lastModifiedBy>Bruce Jacobs</cp:lastModifiedBy>
  <cp:revision>1477</cp:revision>
  <dcterms:created xsi:type="dcterms:W3CDTF">2017-05-11T18:36:00Z</dcterms:created>
  <dcterms:modified xsi:type="dcterms:W3CDTF">2024-06-20T00:30:31Z</dcterms:modified>
</cp:coreProperties>
</file>